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309" r:id="rId2"/>
    <p:sldId id="256" r:id="rId3"/>
    <p:sldId id="257" r:id="rId4"/>
    <p:sldId id="282" r:id="rId5"/>
    <p:sldId id="303" r:id="rId6"/>
    <p:sldId id="304" r:id="rId7"/>
    <p:sldId id="305" r:id="rId8"/>
    <p:sldId id="306" r:id="rId9"/>
    <p:sldId id="285" r:id="rId10"/>
    <p:sldId id="262" r:id="rId11"/>
    <p:sldId id="308" r:id="rId12"/>
    <p:sldId id="267" r:id="rId13"/>
    <p:sldId id="299" r:id="rId14"/>
    <p:sldId id="307" r:id="rId15"/>
    <p:sldId id="302" r:id="rId16"/>
    <p:sldId id="266" r:id="rId17"/>
    <p:sldId id="268"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96" autoAdjust="0"/>
  </p:normalViewPr>
  <p:slideViewPr>
    <p:cSldViewPr>
      <p:cViewPr varScale="1">
        <p:scale>
          <a:sx n="58" d="100"/>
          <a:sy n="58" d="100"/>
        </p:scale>
        <p:origin x="171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B818-FAC9-413A-9CBA-08731A3C4441}"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E4087-DDD8-4D7F-93E7-FBDF3B0BE780}" type="slidenum">
              <a:rPr lang="en-US" smtClean="0"/>
              <a:pPr/>
              <a:t>‹#›</a:t>
            </a:fld>
            <a:endParaRPr lang="en-US"/>
          </a:p>
        </p:txBody>
      </p:sp>
    </p:spTree>
    <p:extLst>
      <p:ext uri="{BB962C8B-B14F-4D97-AF65-F5344CB8AC3E}">
        <p14:creationId xmlns:p14="http://schemas.microsoft.com/office/powerpoint/2010/main" val="63414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a:t>
            </a:fld>
            <a:endParaRPr lang="en-US"/>
          </a:p>
        </p:txBody>
      </p:sp>
    </p:spTree>
    <p:extLst>
      <p:ext uri="{BB962C8B-B14F-4D97-AF65-F5344CB8AC3E}">
        <p14:creationId xmlns:p14="http://schemas.microsoft.com/office/powerpoint/2010/main" val="276964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3</a:t>
            </a:fld>
            <a:endParaRPr lang="en-US"/>
          </a:p>
        </p:txBody>
      </p:sp>
    </p:spTree>
    <p:extLst>
      <p:ext uri="{BB962C8B-B14F-4D97-AF65-F5344CB8AC3E}">
        <p14:creationId xmlns:p14="http://schemas.microsoft.com/office/powerpoint/2010/main" val="402688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 show the picture for eliciting</a:t>
            </a:r>
            <a:r>
              <a:rPr lang="en-US" baseline="0" dirty="0" smtClean="0"/>
              <a:t> lesson declaration .</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427318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only for model reading</a:t>
            </a:r>
            <a:r>
              <a:rPr lang="en-US" baseline="0" dirty="0" smtClean="0"/>
              <a:t> task for students in the next slide.</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11</a:t>
            </a:fld>
            <a:endParaRPr lang="en-US"/>
          </a:p>
        </p:txBody>
      </p:sp>
    </p:spTree>
    <p:extLst>
      <p:ext uri="{BB962C8B-B14F-4D97-AF65-F5344CB8AC3E}">
        <p14:creationId xmlns:p14="http://schemas.microsoft.com/office/powerpoint/2010/main" val="76839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12</a:t>
            </a:fld>
            <a:endParaRPr lang="en-US"/>
          </a:p>
        </p:txBody>
      </p:sp>
    </p:spTree>
    <p:extLst>
      <p:ext uri="{BB962C8B-B14F-4D97-AF65-F5344CB8AC3E}">
        <p14:creationId xmlns:p14="http://schemas.microsoft.com/office/powerpoint/2010/main" val="358399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Slide 12, 13 and 14.</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424489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will give sometimes for eliciting correct answer then he can give feedback.</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16</a:t>
            </a:fld>
            <a:endParaRPr lang="en-US"/>
          </a:p>
        </p:txBody>
      </p:sp>
    </p:spTree>
    <p:extLst>
      <p:ext uri="{BB962C8B-B14F-4D97-AF65-F5344CB8AC3E}">
        <p14:creationId xmlns:p14="http://schemas.microsoft.com/office/powerpoint/2010/main" val="69532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help the learners.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17</a:t>
            </a:fld>
            <a:endParaRPr lang="en-US"/>
          </a:p>
        </p:txBody>
      </p:sp>
    </p:spTree>
    <p:extLst>
      <p:ext uri="{BB962C8B-B14F-4D97-AF65-F5344CB8AC3E}">
        <p14:creationId xmlns:p14="http://schemas.microsoft.com/office/powerpoint/2010/main" val="25928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6329" y="0"/>
            <a:ext cx="9144000" cy="6858000"/>
          </a:xfrm>
          <a:prstGeom prst="rect">
            <a:avLst/>
          </a:prstGeom>
          <a:noFill/>
          <a:ln w="53975" cmpd="thickThi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6329" y="0"/>
            <a:ext cx="9144000" cy="6858000"/>
          </a:xfrm>
          <a:prstGeom prst="rect">
            <a:avLst/>
          </a:prstGeom>
          <a:noFill/>
          <a:ln w="53975" cmpd="thickThi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6329" y="0"/>
            <a:ext cx="9144000" cy="6858000"/>
          </a:xfrm>
          <a:prstGeom prst="rect">
            <a:avLst/>
          </a:prstGeom>
          <a:noFill/>
          <a:ln w="53975" cmpd="thickThi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a:off x="16329" y="0"/>
            <a:ext cx="9144000" cy="6858000"/>
          </a:xfrm>
          <a:prstGeom prst="rect">
            <a:avLst/>
          </a:prstGeom>
          <a:noFill/>
          <a:ln w="53975" cmpd="thickThi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0" y="0"/>
            <a:ext cx="9144000" cy="6858000"/>
          </a:xfrm>
          <a:prstGeom prst="rect">
            <a:avLst/>
          </a:prstGeom>
          <a:noFill/>
          <a:ln w="53975" cmpd="thickThi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9" name="Rectangle 8"/>
          <p:cNvSpPr/>
          <p:nvPr userDrawn="1"/>
        </p:nvSpPr>
        <p:spPr>
          <a:xfrm>
            <a:off x="16329" y="0"/>
            <a:ext cx="9144000" cy="6858000"/>
          </a:xfrm>
          <a:prstGeom prst="rect">
            <a:avLst/>
          </a:prstGeom>
          <a:noFill/>
          <a:ln w="53975" cmpd="thickThi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a:t>
            </a:r>
            <a:r>
              <a:rPr lang="en-US" sz="2400" smtClean="0"/>
              <a:t>slide </a:t>
            </a:r>
            <a:r>
              <a:rPr lang="en-US" sz="2400"/>
              <a:t>notes (under the every </a:t>
            </a:r>
            <a:r>
              <a:rPr lang="en-US" sz="2400"/>
              <a:t>slide</a:t>
            </a:r>
            <a:r>
              <a:rPr lang="en-US" sz="2400" smtClean="0"/>
              <a:t>). </a:t>
            </a:r>
            <a:r>
              <a:rPr lang="en-US" sz="2400" dirty="0" smtClean="0"/>
              <a:t>It would be helpful to take a successful class. Thanks a 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21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chemeClr val="accent3">
              <a:lumMod val="60000"/>
              <a:lumOff val="4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Stencil" pitchFamily="82" charset="0"/>
                <a:cs typeface="Times New Roman" pitchFamily="18" charset="0"/>
              </a:rPr>
              <a:t>Learning  outcomes</a:t>
            </a:r>
            <a:endParaRPr lang="en-US" sz="3600" dirty="0">
              <a:solidFill>
                <a:srgbClr val="002060"/>
              </a:solidFill>
              <a:latin typeface="Stencil" pitchFamily="82" charset="0"/>
              <a:cs typeface="Times New Roman" pitchFamily="18" charset="0"/>
            </a:endParaRPr>
          </a:p>
        </p:txBody>
      </p:sp>
      <p:sp>
        <p:nvSpPr>
          <p:cNvPr id="3" name="Rounded Rectangle 2"/>
          <p:cNvSpPr/>
          <p:nvPr/>
        </p:nvSpPr>
        <p:spPr>
          <a:xfrm>
            <a:off x="914400" y="1905000"/>
            <a:ext cx="7467600" cy="3962400"/>
          </a:xfrm>
          <a:prstGeom prst="round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2060"/>
                </a:solidFill>
                <a:latin typeface="Times New Roman" pitchFamily="18" charset="0"/>
                <a:cs typeface="Times New Roman" pitchFamily="18" charset="0"/>
              </a:rPr>
              <a:t>After completing this lesson students we will be     able to-</a:t>
            </a:r>
          </a:p>
          <a:p>
            <a:endParaRPr lang="en-US" sz="2400" b="1" dirty="0" smtClean="0">
              <a:solidFill>
                <a:srgbClr val="002060"/>
              </a:solidFill>
              <a:latin typeface="Times New Roman" pitchFamily="18" charset="0"/>
              <a:cs typeface="Times New Roman" pitchFamily="18" charset="0"/>
            </a:endParaRPr>
          </a:p>
          <a:p>
            <a:pPr>
              <a:buFont typeface="Wingdings" pitchFamily="2" charset="2"/>
              <a:buChar char="Ø"/>
            </a:pPr>
            <a:r>
              <a:rPr lang="en-US" sz="2400" b="1" dirty="0" smtClean="0">
                <a:solidFill>
                  <a:srgbClr val="002060"/>
                </a:solidFill>
                <a:latin typeface="Times New Roman" pitchFamily="18" charset="0"/>
                <a:cs typeface="Times New Roman" pitchFamily="18" charset="0"/>
              </a:rPr>
              <a:t> read and understand texts</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ask and answer questions</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Participate in short dialogues and conversations on </a:t>
            </a:r>
            <a:r>
              <a:rPr lang="en-US" sz="2400" b="1" smtClean="0">
                <a:solidFill>
                  <a:srgbClr val="002060"/>
                </a:solidFill>
                <a:latin typeface="Times New Roman" pitchFamily="18" charset="0"/>
                <a:cs typeface="Times New Roman" pitchFamily="18" charset="0"/>
              </a:rPr>
              <a:t>familiar topics</a:t>
            </a:r>
            <a:endParaRPr lang="en-US" sz="2400" b="1" dirty="0">
              <a:solidFill>
                <a:srgbClr val="002060"/>
              </a:solidFill>
              <a:latin typeface="Times New Roman" pitchFamily="18" charset="0"/>
              <a:cs typeface="Times New Roman" pitchFamily="18" charset="0"/>
            </a:endParaRPr>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62200" y="533400"/>
            <a:ext cx="4191000" cy="584775"/>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3200" b="1" dirty="0" smtClean="0"/>
              <a:t>Model reading</a:t>
            </a:r>
            <a:endParaRPr lang="en-US" sz="3200" b="1" dirty="0"/>
          </a:p>
        </p:txBody>
      </p:sp>
      <p:pic>
        <p:nvPicPr>
          <p:cNvPr id="4" name="Picture 3" descr="IMG_20140913_111235.jpg"/>
          <p:cNvPicPr>
            <a:picLocks noChangeAspect="1"/>
          </p:cNvPicPr>
          <p:nvPr/>
        </p:nvPicPr>
        <p:blipFill>
          <a:blip r:embed="rId3" cstate="print"/>
          <a:stretch>
            <a:fillRect/>
          </a:stretch>
        </p:blipFill>
        <p:spPr>
          <a:xfrm>
            <a:off x="2362200" y="2514600"/>
            <a:ext cx="407670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609600" y="1219200"/>
            <a:ext cx="7696200" cy="1200329"/>
          </a:xfrm>
          <a:prstGeom prst="rect">
            <a:avLst/>
          </a:prstGeom>
        </p:spPr>
        <p:txBody>
          <a:bodyPr wrap="square">
            <a:spAutoFit/>
          </a:bodyPr>
          <a:lstStyle/>
          <a:p>
            <a:pPr algn="ctr"/>
            <a:r>
              <a:rPr lang="en-US" sz="2400" b="1" dirty="0" smtClean="0">
                <a:latin typeface="Times New Roman" pitchFamily="18" charset="0"/>
                <a:cs typeface="Times New Roman" pitchFamily="18" charset="0"/>
              </a:rPr>
              <a:t>At first listen to me. Then discuss in pair, if the following statements are True or False. If false, give the           correct  statement.</a:t>
            </a:r>
            <a:endParaRPr lang="en-US" sz="2400" b="1" dirty="0">
              <a:latin typeface="Times New Roman" pitchFamily="18" charset="0"/>
              <a:cs typeface="Times New Roman" pitchFamily="18" charset="0"/>
            </a:endParaRPr>
          </a:p>
        </p:txBody>
      </p:sp>
      <p:sp>
        <p:nvSpPr>
          <p:cNvPr id="7" name="Right Arrow 6"/>
          <p:cNvSpPr/>
          <p:nvPr/>
        </p:nvSpPr>
        <p:spPr>
          <a:xfrm>
            <a:off x="6858000" y="5867400"/>
            <a:ext cx="1828800" cy="60960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2000" y="1371600"/>
            <a:ext cx="7696200" cy="4893647"/>
          </a:xfrm>
          <a:prstGeom prst="rect">
            <a:avLst/>
          </a:prstGeom>
          <a:solidFill>
            <a:schemeClr val="accent5">
              <a:lumMod val="20000"/>
              <a:lumOff val="80000"/>
            </a:schemeClr>
          </a:solidFill>
          <a:ln w="28575">
            <a:solidFill>
              <a:schemeClr val="tx1"/>
            </a:solidFill>
          </a:ln>
        </p:spPr>
        <p:txBody>
          <a:bodyPr wrap="square" rtlCol="0">
            <a:spAutoFit/>
          </a:bodyPr>
          <a:lstStyle/>
          <a:p>
            <a:pPr marL="342900" indent="-342900">
              <a:buAutoNum type="alphaLcPeriod"/>
            </a:pPr>
            <a:r>
              <a:rPr lang="en-US" sz="2400" b="1" dirty="0" smtClean="0">
                <a:latin typeface="Times New Roman" pitchFamily="18" charset="0"/>
                <a:cs typeface="Times New Roman" pitchFamily="18" charset="0"/>
              </a:rPr>
              <a:t>George Harrison was from the United States.</a:t>
            </a:r>
          </a:p>
          <a:p>
            <a:pPr marL="342900" indent="-342900"/>
            <a:r>
              <a:rPr lang="en-US" sz="2400" b="1" dirty="0" smtClean="0">
                <a:latin typeface="Times New Roman" pitchFamily="18" charset="0"/>
                <a:cs typeface="Times New Roman" pitchFamily="18" charset="0"/>
              </a:rPr>
              <a:t>	</a:t>
            </a:r>
            <a:endParaRPr lang="en-US" sz="2400" b="1" dirty="0" smtClean="0">
              <a:solidFill>
                <a:srgbClr val="0070C0"/>
              </a:solidFill>
              <a:latin typeface="Times New Roman" pitchFamily="18" charset="0"/>
              <a:cs typeface="Times New Roman" pitchFamily="18" charset="0"/>
            </a:endParaRPr>
          </a:p>
          <a:p>
            <a:pPr marL="342900" indent="-342900"/>
            <a:r>
              <a:rPr lang="en-US" sz="2400" b="1" dirty="0" smtClean="0">
                <a:latin typeface="Times New Roman" pitchFamily="18" charset="0"/>
                <a:cs typeface="Times New Roman" pitchFamily="18" charset="0"/>
              </a:rPr>
              <a:t>b. In 1971, George Harrison visited Bangladesh to take part in the liberation war.</a:t>
            </a:r>
          </a:p>
          <a:p>
            <a:pPr marL="342900" indent="-342900"/>
            <a:r>
              <a:rPr lang="en-US" sz="2400" b="1" dirty="0" smtClean="0">
                <a:latin typeface="Times New Roman" pitchFamily="18" charset="0"/>
                <a:cs typeface="Times New Roman" pitchFamily="18" charset="0"/>
              </a:rPr>
              <a:t>	</a:t>
            </a:r>
            <a:endParaRPr lang="en-US" sz="2400" b="1" dirty="0" smtClean="0">
              <a:solidFill>
                <a:srgbClr val="0070C0"/>
              </a:solidFill>
              <a:latin typeface="Times New Roman" pitchFamily="18" charset="0"/>
              <a:cs typeface="Times New Roman" pitchFamily="18" charset="0"/>
            </a:endParaRPr>
          </a:p>
          <a:p>
            <a:pPr marL="342900" indent="-342900"/>
            <a:r>
              <a:rPr lang="en-US" sz="2400" b="1" dirty="0" smtClean="0">
                <a:latin typeface="Times New Roman" pitchFamily="18" charset="0"/>
                <a:cs typeface="Times New Roman" pitchFamily="18" charset="0"/>
              </a:rPr>
              <a:t>c. A huge audience attended the concert for Bangladesh.</a:t>
            </a:r>
          </a:p>
          <a:p>
            <a:pPr marL="342900" indent="-342900"/>
            <a:endParaRPr lang="en-US" sz="2400" b="1" dirty="0" smtClean="0">
              <a:latin typeface="Times New Roman" pitchFamily="18" charset="0"/>
              <a:cs typeface="Times New Roman" pitchFamily="18" charset="0"/>
            </a:endParaRPr>
          </a:p>
          <a:p>
            <a:pPr marL="342900" indent="-342900">
              <a:buAutoNum type="alphaLcPeriod" startAt="4"/>
            </a:pPr>
            <a:r>
              <a:rPr lang="en-US" sz="2400" b="1" dirty="0" smtClean="0">
                <a:latin typeface="Times New Roman" pitchFamily="18" charset="0"/>
                <a:cs typeface="Times New Roman" pitchFamily="18" charset="0"/>
              </a:rPr>
              <a:t>George Harrison was the only well-known musician to take part in the Concert for Bangladesh.</a:t>
            </a:r>
          </a:p>
          <a:p>
            <a:pPr marL="342900" indent="-342900"/>
            <a:r>
              <a:rPr lang="en-US" sz="2400" b="1" dirty="0" smtClean="0">
                <a:latin typeface="Times New Roman" pitchFamily="18" charset="0"/>
                <a:cs typeface="Times New Roman" pitchFamily="18" charset="0"/>
              </a:rPr>
              <a:t>	</a:t>
            </a:r>
            <a:endParaRPr lang="en-US" sz="2400" b="1" dirty="0" smtClean="0">
              <a:solidFill>
                <a:srgbClr val="0070C0"/>
              </a:solidFill>
              <a:latin typeface="Times New Roman" pitchFamily="18" charset="0"/>
              <a:cs typeface="Times New Roman" pitchFamily="18" charset="0"/>
            </a:endParaRPr>
          </a:p>
          <a:p>
            <a:pPr marL="457200" indent="-457200">
              <a:buAutoNum type="alphaLcPeriod" startAt="5"/>
            </a:pPr>
            <a:r>
              <a:rPr lang="en-US" sz="2400" b="1" dirty="0" smtClean="0">
                <a:latin typeface="Times New Roman" pitchFamily="18" charset="0"/>
                <a:cs typeface="Times New Roman" pitchFamily="18" charset="0"/>
              </a:rPr>
              <a:t>The people of the world became aware of the crisis in Bangladesh following the concert for Bangladesh.</a:t>
            </a:r>
          </a:p>
          <a:p>
            <a:pPr marL="457200" indent="-457200"/>
            <a:r>
              <a:rPr lang="en-US" sz="2400" b="1" dirty="0" smtClean="0">
                <a:latin typeface="Times New Roman" pitchFamily="18" charset="0"/>
                <a:cs typeface="Times New Roman" pitchFamily="18" charset="0"/>
              </a:rPr>
              <a:t>	</a:t>
            </a:r>
            <a:endParaRPr lang="en-US" sz="2400" b="1" dirty="0">
              <a:solidFill>
                <a:srgbClr val="0070C0"/>
              </a:solidFill>
              <a:latin typeface="Times New Roman" pitchFamily="18" charset="0"/>
              <a:cs typeface="Times New Roman" pitchFamily="18" charset="0"/>
            </a:endParaRPr>
          </a:p>
        </p:txBody>
      </p:sp>
      <p:sp>
        <p:nvSpPr>
          <p:cNvPr id="5" name="TextBox 4"/>
          <p:cNvSpPr txBox="1"/>
          <p:nvPr/>
        </p:nvSpPr>
        <p:spPr>
          <a:xfrm>
            <a:off x="1905000" y="457200"/>
            <a:ext cx="5486400" cy="584775"/>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3200" b="1" dirty="0" smtClean="0"/>
              <a:t>Pair Works : True / False</a:t>
            </a:r>
            <a:endParaRPr lang="en-US" sz="32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p:cTn id="1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p:cTn id="25"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2971800" y="381000"/>
            <a:ext cx="3352800" cy="609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Elephant" pitchFamily="18" charset="0"/>
                <a:cs typeface="Times New Roman" pitchFamily="18" charset="0"/>
              </a:rPr>
              <a:t>Vocabulary</a:t>
            </a:r>
            <a:endParaRPr lang="en-US" sz="3600" dirty="0">
              <a:solidFill>
                <a:srgbClr val="002060"/>
              </a:solidFill>
              <a:latin typeface="Elephant" pitchFamily="18" charset="0"/>
              <a:cs typeface="Times New Roman" pitchFamily="18" charset="0"/>
            </a:endParaRPr>
          </a:p>
        </p:txBody>
      </p:sp>
      <p:pic>
        <p:nvPicPr>
          <p:cNvPr id="5" name="Picture 4" descr="cfb1.jpg"/>
          <p:cNvPicPr>
            <a:picLocks noChangeAspect="1"/>
          </p:cNvPicPr>
          <p:nvPr/>
        </p:nvPicPr>
        <p:blipFill>
          <a:blip r:embed="rId3"/>
          <a:stretch>
            <a:fillRect/>
          </a:stretch>
        </p:blipFill>
        <p:spPr>
          <a:xfrm>
            <a:off x="2438400" y="2644911"/>
            <a:ext cx="3276600" cy="2003289"/>
          </a:xfrm>
          <a:prstGeom prst="rect">
            <a:avLst/>
          </a:prstGeom>
        </p:spPr>
      </p:pic>
      <p:sp>
        <p:nvSpPr>
          <p:cNvPr id="8" name="TextBox 7"/>
          <p:cNvSpPr txBox="1"/>
          <p:nvPr/>
        </p:nvSpPr>
        <p:spPr>
          <a:xfrm>
            <a:off x="1066800" y="1340702"/>
            <a:ext cx="6553200" cy="954107"/>
          </a:xfrm>
          <a:prstGeom prst="rect">
            <a:avLst/>
          </a:prstGeom>
          <a:noFill/>
        </p:spPr>
        <p:txBody>
          <a:bodyPr wrap="square" rtlCol="0">
            <a:spAutoFit/>
          </a:bodyPr>
          <a:lstStyle/>
          <a:p>
            <a:pPr algn="ctr"/>
            <a:r>
              <a:rPr lang="en-US" sz="2800" b="1" i="1" dirty="0" smtClean="0">
                <a:latin typeface="Times New Roman" pitchFamily="18" charset="0"/>
                <a:cs typeface="Times New Roman" pitchFamily="18" charset="0"/>
              </a:rPr>
              <a:t>Try to say the meaning of the following word and make sentence.</a:t>
            </a:r>
            <a:endParaRPr lang="en-US" sz="2800" b="1" i="1" dirty="0">
              <a:latin typeface="Times New Roman" pitchFamily="18" charset="0"/>
              <a:cs typeface="Times New Roman" pitchFamily="18" charset="0"/>
            </a:endParaRPr>
          </a:p>
        </p:txBody>
      </p:sp>
      <p:sp>
        <p:nvSpPr>
          <p:cNvPr id="11" name="TextBox 10"/>
          <p:cNvSpPr txBox="1"/>
          <p:nvPr/>
        </p:nvSpPr>
        <p:spPr>
          <a:xfrm>
            <a:off x="5715000" y="2949181"/>
            <a:ext cx="3124200" cy="954107"/>
          </a:xfrm>
          <a:prstGeom prst="rect">
            <a:avLst/>
          </a:prstGeom>
          <a:noFill/>
        </p:spPr>
        <p:txBody>
          <a:bodyPr wrap="square" rtlCol="0">
            <a:spAutoFit/>
          </a:bodyPr>
          <a:lstStyle/>
          <a:p>
            <a:pPr>
              <a:defRPr/>
            </a:pPr>
            <a:r>
              <a:rPr lang="en-US" sz="2800" b="1" dirty="0" smtClean="0">
                <a:latin typeface="Times New Roman" pitchFamily="18" charset="0"/>
                <a:cs typeface="Times New Roman" pitchFamily="18" charset="0"/>
              </a:rPr>
              <a:t>A performance of music and singing</a:t>
            </a:r>
          </a:p>
        </p:txBody>
      </p:sp>
      <p:sp>
        <p:nvSpPr>
          <p:cNvPr id="2" name="TextBox 1"/>
          <p:cNvSpPr txBox="1"/>
          <p:nvPr/>
        </p:nvSpPr>
        <p:spPr>
          <a:xfrm>
            <a:off x="609600" y="3164624"/>
            <a:ext cx="18288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Concert</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66800" y="5257800"/>
            <a:ext cx="6705600" cy="954107"/>
          </a:xfrm>
          <a:prstGeom prst="rect">
            <a:avLst/>
          </a:prstGeom>
          <a:solidFill>
            <a:schemeClr val="accent5">
              <a:lumMod val="40000"/>
              <a:lumOff val="60000"/>
            </a:schemeClr>
          </a:solidFill>
        </p:spPr>
        <p:txBody>
          <a:bodyPr wrap="square" rtlCol="0">
            <a:spAutoFit/>
          </a:bodyPr>
          <a:lstStyle/>
          <a:p>
            <a:pPr algn="ctr"/>
            <a:r>
              <a:rPr lang="en-US" sz="2800" b="1" dirty="0" smtClean="0"/>
              <a:t>George Harrison and some other musicians performed the concert.</a:t>
            </a:r>
            <a:endParaRPr lang="en-US" sz="2800" b="1" dirty="0"/>
          </a:p>
        </p:txBody>
      </p:sp>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9356" y="2819400"/>
            <a:ext cx="3907644" cy="2286000"/>
          </a:xfrm>
          <a:prstGeom prst="rect">
            <a:avLst/>
          </a:prstGeom>
          <a:ln w="3175">
            <a:solidFill>
              <a:schemeClr val="tx1"/>
            </a:solidFill>
          </a:ln>
        </p:spPr>
      </p:pic>
      <p:sp>
        <p:nvSpPr>
          <p:cNvPr id="3" name="TextBox 2"/>
          <p:cNvSpPr txBox="1"/>
          <p:nvPr/>
        </p:nvSpPr>
        <p:spPr>
          <a:xfrm>
            <a:off x="762000" y="1788474"/>
            <a:ext cx="2057400" cy="523220"/>
          </a:xfrm>
          <a:prstGeom prst="rect">
            <a:avLst/>
          </a:prstGeom>
          <a:noFill/>
        </p:spPr>
        <p:txBody>
          <a:bodyPr wrap="square" rtlCol="0">
            <a:spAutoFit/>
          </a:bodyPr>
          <a:lstStyle/>
          <a:p>
            <a:r>
              <a:rPr lang="en-US" sz="2800" b="1" dirty="0" smtClean="0"/>
              <a:t>Humanities</a:t>
            </a:r>
            <a:endParaRPr lang="en-US" sz="2800" b="1" dirty="0"/>
          </a:p>
        </p:txBody>
      </p:sp>
      <p:sp>
        <p:nvSpPr>
          <p:cNvPr id="4" name="TextBox 3"/>
          <p:cNvSpPr txBox="1"/>
          <p:nvPr/>
        </p:nvSpPr>
        <p:spPr>
          <a:xfrm>
            <a:off x="3962400" y="1573031"/>
            <a:ext cx="5029200" cy="954107"/>
          </a:xfrm>
          <a:prstGeom prst="rect">
            <a:avLst/>
          </a:prstGeom>
          <a:noFill/>
        </p:spPr>
        <p:txBody>
          <a:bodyPr wrap="square" rtlCol="0">
            <a:spAutoFit/>
          </a:bodyPr>
          <a:lstStyle/>
          <a:p>
            <a:r>
              <a:rPr lang="en-US" sz="2800" b="1" dirty="0" smtClean="0"/>
              <a:t>Person who shows sympathy and kindness towards others.</a:t>
            </a:r>
            <a:endParaRPr lang="en-US" sz="2800" b="1" dirty="0"/>
          </a:p>
        </p:txBody>
      </p:sp>
      <p:sp>
        <p:nvSpPr>
          <p:cNvPr id="5" name="TextBox 4"/>
          <p:cNvSpPr txBox="1"/>
          <p:nvPr/>
        </p:nvSpPr>
        <p:spPr>
          <a:xfrm>
            <a:off x="2569356" y="457404"/>
            <a:ext cx="3886200"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smtClean="0"/>
              <a:t>Vocabulary</a:t>
            </a:r>
            <a:endParaRPr lang="en-US" sz="3600" b="1" dirty="0"/>
          </a:p>
        </p:txBody>
      </p:sp>
      <p:sp>
        <p:nvSpPr>
          <p:cNvPr id="6" name="TextBox 5"/>
          <p:cNvSpPr txBox="1"/>
          <p:nvPr/>
        </p:nvSpPr>
        <p:spPr>
          <a:xfrm>
            <a:off x="1066800" y="5638800"/>
            <a:ext cx="7162800" cy="523220"/>
          </a:xfrm>
          <a:prstGeom prst="rect">
            <a:avLst/>
          </a:prstGeom>
          <a:solidFill>
            <a:schemeClr val="accent5">
              <a:lumMod val="40000"/>
              <a:lumOff val="60000"/>
            </a:schemeClr>
          </a:solidFill>
        </p:spPr>
        <p:txBody>
          <a:bodyPr wrap="square" rtlCol="0">
            <a:spAutoFit/>
          </a:bodyPr>
          <a:lstStyle/>
          <a:p>
            <a:pPr algn="ctr"/>
            <a:r>
              <a:rPr lang="en-US" sz="2800" b="1" dirty="0" smtClean="0"/>
              <a:t>Mother Teresa was a famous humanitarian.</a:t>
            </a:r>
            <a:endParaRPr lang="en-US" sz="2800" b="1" dirty="0"/>
          </a:p>
        </p:txBody>
      </p:sp>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029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2895600" y="381000"/>
            <a:ext cx="3352800" cy="609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latin typeface="Elephant" pitchFamily="18" charset="0"/>
                <a:cs typeface="Times New Roman" pitchFamily="18" charset="0"/>
              </a:rPr>
              <a:t>Vocabulary</a:t>
            </a:r>
            <a:endParaRPr lang="en-US" sz="4000" dirty="0">
              <a:solidFill>
                <a:srgbClr val="002060"/>
              </a:solidFill>
              <a:latin typeface="Elephant" pitchFamily="18" charset="0"/>
              <a:cs typeface="Times New Roman" pitchFamily="18" charset="0"/>
            </a:endParaRPr>
          </a:p>
        </p:txBody>
      </p:sp>
      <p:pic>
        <p:nvPicPr>
          <p:cNvPr id="4" name="Picture 3" descr="audience.jpg"/>
          <p:cNvPicPr>
            <a:picLocks noChangeAspect="1"/>
          </p:cNvPicPr>
          <p:nvPr/>
        </p:nvPicPr>
        <p:blipFill>
          <a:blip r:embed="rId2"/>
          <a:stretch>
            <a:fillRect/>
          </a:stretch>
        </p:blipFill>
        <p:spPr>
          <a:xfrm>
            <a:off x="2728414" y="2590800"/>
            <a:ext cx="3519985" cy="2249509"/>
          </a:xfrm>
          <a:prstGeom prst="rect">
            <a:avLst/>
          </a:prstGeom>
          <a:ln w="3175">
            <a:solidFill>
              <a:schemeClr val="tx1"/>
            </a:solidFill>
          </a:ln>
        </p:spPr>
      </p:pic>
      <p:sp>
        <p:nvSpPr>
          <p:cNvPr id="7" name="TextBox 6"/>
          <p:cNvSpPr txBox="1"/>
          <p:nvPr/>
        </p:nvSpPr>
        <p:spPr>
          <a:xfrm>
            <a:off x="5029200" y="1408092"/>
            <a:ext cx="3429000" cy="954107"/>
          </a:xfrm>
          <a:prstGeom prst="rect">
            <a:avLst/>
          </a:prstGeom>
          <a:solidFill>
            <a:schemeClr val="accent3">
              <a:lumMod val="60000"/>
              <a:lumOff val="40000"/>
            </a:schemeClr>
          </a:solidFill>
        </p:spPr>
        <p:txBody>
          <a:bodyPr wrap="square" rtlCol="0">
            <a:spAutoFit/>
          </a:bodyPr>
          <a:lstStyle/>
          <a:p>
            <a:pPr>
              <a:defRPr/>
            </a:pPr>
            <a:r>
              <a:rPr lang="en-US" sz="2800" b="1" dirty="0" smtClean="0">
                <a:latin typeface="Times New Roman" pitchFamily="18" charset="0"/>
                <a:cs typeface="Times New Roman" pitchFamily="18" charset="0"/>
              </a:rPr>
              <a:t>The people who sit and watch a perform</a:t>
            </a:r>
          </a:p>
        </p:txBody>
      </p:sp>
      <p:sp>
        <p:nvSpPr>
          <p:cNvPr id="2" name="TextBox 1"/>
          <p:cNvSpPr txBox="1"/>
          <p:nvPr/>
        </p:nvSpPr>
        <p:spPr>
          <a:xfrm>
            <a:off x="1066800" y="1623535"/>
            <a:ext cx="1676400" cy="523220"/>
          </a:xfrm>
          <a:prstGeom prst="rect">
            <a:avLst/>
          </a:prstGeom>
          <a:solidFill>
            <a:schemeClr val="accent3">
              <a:lumMod val="60000"/>
              <a:lumOff val="4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udience</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409700" y="5284354"/>
            <a:ext cx="6324600" cy="523220"/>
          </a:xfrm>
          <a:prstGeom prst="rect">
            <a:avLst/>
          </a:prstGeom>
          <a:solidFill>
            <a:schemeClr val="accent5">
              <a:lumMod val="40000"/>
              <a:lumOff val="6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The audience enjoying the concert.</a:t>
            </a:r>
            <a:endParaRPr lang="en-US" sz="2800" b="1" dirty="0">
              <a:latin typeface="Times New Roman" panose="02020603050405020304" pitchFamily="18" charset="0"/>
              <a:cs typeface="Times New Roman" panose="02020603050405020304" pitchFamily="18" charset="0"/>
            </a:endParaRPr>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rved Up Ribbon 2"/>
          <p:cNvSpPr/>
          <p:nvPr/>
        </p:nvSpPr>
        <p:spPr>
          <a:xfrm>
            <a:off x="1676400" y="304800"/>
            <a:ext cx="5867400" cy="838200"/>
          </a:xfrm>
          <a:prstGeom prst="ellipseRibbon2">
            <a:avLst/>
          </a:prstGeom>
          <a:solidFill>
            <a:schemeClr val="accent3">
              <a:lumMod val="60000"/>
              <a:lumOff val="4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Elephant" pitchFamily="18" charset="0"/>
                <a:cs typeface="Times New Roman" pitchFamily="18" charset="0"/>
              </a:rPr>
              <a:t>Individual Work</a:t>
            </a:r>
            <a:endParaRPr lang="en-US" sz="2400" dirty="0">
              <a:solidFill>
                <a:srgbClr val="002060"/>
              </a:solidFill>
              <a:latin typeface="Elephant" pitchFamily="18" charset="0"/>
              <a:cs typeface="Times New Roman" pitchFamily="18" charset="0"/>
            </a:endParaRPr>
          </a:p>
        </p:txBody>
      </p:sp>
      <p:sp>
        <p:nvSpPr>
          <p:cNvPr id="4" name="TextBox 3"/>
          <p:cNvSpPr txBox="1"/>
          <p:nvPr/>
        </p:nvSpPr>
        <p:spPr>
          <a:xfrm>
            <a:off x="990600" y="1295400"/>
            <a:ext cx="7391400" cy="830997"/>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Read the text carefully and put a word in the gaps from the box matching their meanings.</a:t>
            </a:r>
            <a:endParaRPr lang="en-US" sz="24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066800" y="2133600"/>
          <a:ext cx="7245928" cy="457200"/>
        </p:xfrm>
        <a:graphic>
          <a:graphicData uri="http://schemas.openxmlformats.org/drawingml/2006/table">
            <a:tbl>
              <a:tblPr/>
              <a:tblGrid>
                <a:gridCol w="1281545"/>
                <a:gridCol w="1475510"/>
                <a:gridCol w="1433945"/>
                <a:gridCol w="1527464"/>
                <a:gridCol w="1527464"/>
              </a:tblGrid>
              <a:tr h="405246">
                <a:tc>
                  <a:txBody>
                    <a:bodyPr/>
                    <a:lstStyle/>
                    <a:p>
                      <a:pPr algn="ctr"/>
                      <a:endParaRPr lang="en-US" sz="2400" dirty="0">
                        <a:latin typeface="Times New Roman" pitchFamily="18" charset="0"/>
                        <a:cs typeface="Times New Roman"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609600" y="2819400"/>
            <a:ext cx="8001000" cy="3785652"/>
          </a:xfrm>
          <a:prstGeom prst="rect">
            <a:avLst/>
          </a:prstGeom>
          <a:solidFill>
            <a:schemeClr val="accent3">
              <a:lumMod val="60000"/>
              <a:lumOff val="40000"/>
            </a:schemeClr>
          </a:solidFill>
          <a:ln w="6350">
            <a:solidFill>
              <a:schemeClr val="tx1"/>
            </a:solidFill>
          </a:ln>
        </p:spPr>
        <p:txBody>
          <a:bodyPr wrap="square" rtlCol="0">
            <a:spAutoFit/>
          </a:bodyPr>
          <a:lstStyle/>
          <a:p>
            <a:pPr marL="342900" indent="-342900"/>
            <a:r>
              <a:rPr lang="en-US" sz="2400" dirty="0" smtClean="0"/>
              <a:t>	</a:t>
            </a:r>
          </a:p>
          <a:p>
            <a:pPr marL="342900" indent="-342900"/>
            <a:r>
              <a:rPr lang="en-US" sz="2400" dirty="0" smtClean="0">
                <a:latin typeface="Times New Roman" pitchFamily="18" charset="0"/>
                <a:cs typeface="Times New Roman" pitchFamily="18" charset="0"/>
              </a:rPr>
              <a:t>	a. ---------------- = to be involved in an activity.</a:t>
            </a:r>
          </a:p>
          <a:p>
            <a:pPr marL="342900" indent="-342900"/>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	b. ----------------- = having knowledge of a particular thing.</a:t>
            </a:r>
          </a:p>
          <a:p>
            <a:pPr marL="342900" indent="-342900"/>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	c. ------------------ = to fight.</a:t>
            </a:r>
          </a:p>
          <a:p>
            <a:pPr marL="342900" indent="-342900"/>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	d. -----------------  =  help</a:t>
            </a:r>
          </a:p>
          <a:p>
            <a:pPr marL="342900" indent="-342900"/>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	e. -----------------  =  to make arrangement.</a:t>
            </a:r>
            <a:endParaRPr lang="en-US" sz="2400" dirty="0">
              <a:latin typeface="Times New Roman" pitchFamily="18" charset="0"/>
              <a:cs typeface="Times New Roman" pitchFamily="18" charset="0"/>
            </a:endParaRPr>
          </a:p>
        </p:txBody>
      </p:sp>
      <p:sp>
        <p:nvSpPr>
          <p:cNvPr id="11" name="TextBox 10"/>
          <p:cNvSpPr txBox="1"/>
          <p:nvPr/>
        </p:nvSpPr>
        <p:spPr>
          <a:xfrm>
            <a:off x="3733800" y="2133600"/>
            <a:ext cx="16002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Take part</a:t>
            </a:r>
            <a:endParaRPr lang="en-US" sz="2400" dirty="0">
              <a:latin typeface="Times New Roman" pitchFamily="18" charset="0"/>
              <a:cs typeface="Times New Roman" pitchFamily="18" charset="0"/>
            </a:endParaRPr>
          </a:p>
        </p:txBody>
      </p:sp>
      <p:sp>
        <p:nvSpPr>
          <p:cNvPr id="12" name="TextBox 11"/>
          <p:cNvSpPr txBox="1"/>
          <p:nvPr/>
        </p:nvSpPr>
        <p:spPr>
          <a:xfrm>
            <a:off x="1066800" y="2133600"/>
            <a:ext cx="12954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struggle</a:t>
            </a:r>
            <a:endParaRPr lang="en-US" sz="2400" dirty="0">
              <a:latin typeface="Times New Roman" pitchFamily="18" charset="0"/>
              <a:cs typeface="Times New Roman" pitchFamily="18" charset="0"/>
            </a:endParaRPr>
          </a:p>
        </p:txBody>
      </p:sp>
      <p:sp>
        <p:nvSpPr>
          <p:cNvPr id="13" name="TextBox 12"/>
          <p:cNvSpPr txBox="1"/>
          <p:nvPr/>
        </p:nvSpPr>
        <p:spPr>
          <a:xfrm>
            <a:off x="2438400" y="2133600"/>
            <a:ext cx="12954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organise</a:t>
            </a:r>
            <a:endParaRPr lang="en-US" sz="2400" dirty="0">
              <a:latin typeface="Times New Roman" pitchFamily="18" charset="0"/>
              <a:cs typeface="Times New Roman" pitchFamily="18" charset="0"/>
            </a:endParaRPr>
          </a:p>
        </p:txBody>
      </p:sp>
      <p:sp>
        <p:nvSpPr>
          <p:cNvPr id="14" name="TextBox 13"/>
          <p:cNvSpPr txBox="1"/>
          <p:nvPr/>
        </p:nvSpPr>
        <p:spPr>
          <a:xfrm>
            <a:off x="5410200" y="2133600"/>
            <a:ext cx="12954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aware</a:t>
            </a:r>
            <a:endParaRPr lang="en-US" sz="2400" dirty="0">
              <a:latin typeface="Times New Roman" pitchFamily="18" charset="0"/>
              <a:cs typeface="Times New Roman" pitchFamily="18" charset="0"/>
            </a:endParaRPr>
          </a:p>
        </p:txBody>
      </p:sp>
      <p:sp>
        <p:nvSpPr>
          <p:cNvPr id="16" name="TextBox 15"/>
          <p:cNvSpPr txBox="1"/>
          <p:nvPr/>
        </p:nvSpPr>
        <p:spPr>
          <a:xfrm>
            <a:off x="6858000" y="2133600"/>
            <a:ext cx="12954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relief</a:t>
            </a:r>
            <a:endParaRPr lang="en-US" sz="2400" dirty="0">
              <a:latin typeface="Times New Roman" pitchFamily="18" charset="0"/>
              <a:cs typeface="Times New Roman" pitchFamily="18" charset="0"/>
            </a:endParaRPr>
          </a:p>
        </p:txBody>
      </p:sp>
      <p:sp>
        <p:nvSpPr>
          <p:cNvPr id="15" name="Rectangle 1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1.67321E-6 L -0.27083 0.13288 " pathEditMode="relative" rAng="0" ptsTypes="AA">
                                      <p:cBhvr>
                                        <p:cTn id="6" dur="2000" fill="hold"/>
                                        <p:tgtEl>
                                          <p:spTgt spid="11"/>
                                        </p:tgtEl>
                                        <p:attrNameLst>
                                          <p:attrName>ppt_x</p:attrName>
                                          <p:attrName>ppt_y</p:attrName>
                                        </p:attrNameLst>
                                      </p:cBhvr>
                                      <p:rCtr x="-13500" y="66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1.11022E-16 1.67321E-6 L -0.42917 0.24382 " pathEditMode="relative" rAng="0" ptsTypes="AA">
                                      <p:cBhvr>
                                        <p:cTn id="10" dur="2000" fill="hold"/>
                                        <p:tgtEl>
                                          <p:spTgt spid="14"/>
                                        </p:tgtEl>
                                        <p:attrNameLst>
                                          <p:attrName>ppt_x</p:attrName>
                                          <p:attrName>ppt_y</p:attrName>
                                        </p:attrNameLst>
                                      </p:cBhvr>
                                      <p:rCtr x="-21500" y="122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3.33333E-6 4.07407E-6 L -0.57916 0.45532 " pathEditMode="relative" rAng="0" ptsTypes="AA">
                                      <p:cBhvr>
                                        <p:cTn id="14" dur="2000" fill="hold"/>
                                        <p:tgtEl>
                                          <p:spTgt spid="16"/>
                                        </p:tgtEl>
                                        <p:attrNameLst>
                                          <p:attrName>ppt_x</p:attrName>
                                          <p:attrName>ppt_y</p:attrName>
                                        </p:attrNameLst>
                                      </p:cBhvr>
                                      <p:rCtr x="-29000" y="2280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2.77556E-17 1.67321E-6 L 0.05417 0.34365 " pathEditMode="relative" rAng="0" ptsTypes="AA">
                                      <p:cBhvr>
                                        <p:cTn id="18" dur="2000" fill="hold"/>
                                        <p:tgtEl>
                                          <p:spTgt spid="12"/>
                                        </p:tgtEl>
                                        <p:attrNameLst>
                                          <p:attrName>ppt_x</p:attrName>
                                          <p:attrName>ppt_y</p:attrName>
                                        </p:attrNameLst>
                                      </p:cBhvr>
                                      <p:rCtr x="2700" y="17200"/>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5.55112E-17 1.67321E-6 L -0.09583 0.55442 " pathEditMode="relative" rAng="0" ptsTypes="AA">
                                      <p:cBhvr>
                                        <p:cTn id="22" dur="2000" fill="hold"/>
                                        <p:tgtEl>
                                          <p:spTgt spid="13"/>
                                        </p:tgtEl>
                                        <p:attrNameLst>
                                          <p:attrName>ppt_x</p:attrName>
                                          <p:attrName>ppt_y</p:attrName>
                                        </p:attrNameLst>
                                      </p:cBhvr>
                                      <p:rCtr x="-4800" y="27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rved Up Ribbon 1"/>
          <p:cNvSpPr/>
          <p:nvPr/>
        </p:nvSpPr>
        <p:spPr>
          <a:xfrm>
            <a:off x="1828800" y="685800"/>
            <a:ext cx="5334000" cy="914400"/>
          </a:xfrm>
          <a:prstGeom prst="ellipseRibbon2">
            <a:avLst/>
          </a:prstGeom>
          <a:solidFill>
            <a:schemeClr val="bg2">
              <a:lumMod val="9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latin typeface="Elephant" pitchFamily="18" charset="0"/>
                <a:cs typeface="Times New Roman" pitchFamily="18" charset="0"/>
              </a:rPr>
              <a:t>Pair Works</a:t>
            </a:r>
            <a:endParaRPr lang="en-US" sz="2800" dirty="0">
              <a:solidFill>
                <a:srgbClr val="0070C0"/>
              </a:solidFill>
              <a:latin typeface="Elephant" pitchFamily="18" charset="0"/>
              <a:cs typeface="Times New Roman" pitchFamily="18" charset="0"/>
            </a:endParaRPr>
          </a:p>
        </p:txBody>
      </p:sp>
      <p:sp>
        <p:nvSpPr>
          <p:cNvPr id="3" name="TextBox 2"/>
          <p:cNvSpPr txBox="1"/>
          <p:nvPr/>
        </p:nvSpPr>
        <p:spPr>
          <a:xfrm>
            <a:off x="762000" y="2057400"/>
            <a:ext cx="7696200" cy="1200329"/>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Read the text again and write a short paragraph on ‘’The Concert for Bangladesh’’ using the following clues.  Follow the order of information in the text.</a:t>
            </a:r>
            <a:endParaRPr lang="en-US" sz="2400" dirty="0">
              <a:latin typeface="Times New Roman" pitchFamily="18" charset="0"/>
              <a:cs typeface="Times New Roman" pitchFamily="18" charset="0"/>
            </a:endParaRPr>
          </a:p>
        </p:txBody>
      </p:sp>
      <p:sp>
        <p:nvSpPr>
          <p:cNvPr id="4" name="Round Diagonal Corner Rectangle 3"/>
          <p:cNvSpPr/>
          <p:nvPr/>
        </p:nvSpPr>
        <p:spPr>
          <a:xfrm>
            <a:off x="990600" y="3810000"/>
            <a:ext cx="7162800" cy="1828800"/>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solidFill>
                  <a:srgbClr val="002060"/>
                </a:solidFill>
                <a:latin typeface="Times New Roman" pitchFamily="18" charset="0"/>
                <a:cs typeface="Times New Roman" pitchFamily="18" charset="0"/>
              </a:rPr>
              <a:t>The concert for Bangladesh</a:t>
            </a:r>
          </a:p>
          <a:p>
            <a:pPr algn="ctr"/>
            <a:r>
              <a:rPr lang="en-US" sz="2800" dirty="0" smtClean="0">
                <a:solidFill>
                  <a:srgbClr val="002060"/>
                </a:solidFill>
                <a:latin typeface="Times New Roman" pitchFamily="18" charset="0"/>
                <a:cs typeface="Times New Roman" pitchFamily="18" charset="0"/>
              </a:rPr>
              <a:t>Its organizer ----------  reason behind it ---------- its aim ---------- its effect -------- its significant.</a:t>
            </a:r>
            <a:endParaRPr lang="en-US" sz="2800" dirty="0">
              <a:solidFill>
                <a:srgbClr val="002060"/>
              </a:solidFill>
              <a:latin typeface="Times New Roman" pitchFamily="18" charset="0"/>
              <a:cs typeface="Times New Roman" pitchFamily="18" charset="0"/>
            </a:endParaRP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2"/>
          <a:stretch>
            <a:fillRect/>
          </a:stretch>
        </p:blipFill>
        <p:spPr>
          <a:xfrm>
            <a:off x="1219200" y="9906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609600"/>
            <a:ext cx="2819400" cy="2133600"/>
          </a:xfrm>
          <a:prstGeom prst="cloudCallout">
            <a:avLst>
              <a:gd name="adj1" fmla="val -91186"/>
              <a:gd name="adj2" fmla="val 53269"/>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Stencil" pitchFamily="82" charset="0"/>
                <a:cs typeface="Times New Roman" pitchFamily="18" charset="0"/>
              </a:rPr>
              <a:t>HOME WORK</a:t>
            </a:r>
            <a:endParaRPr lang="en-US" sz="3600" dirty="0">
              <a:solidFill>
                <a:srgbClr val="002060"/>
              </a:solidFill>
              <a:latin typeface="Stencil" pitchFamily="82" charset="0"/>
              <a:cs typeface="Times New Roman" pitchFamily="18" charset="0"/>
            </a:endParaRPr>
          </a:p>
        </p:txBody>
      </p:sp>
      <p:sp>
        <p:nvSpPr>
          <p:cNvPr id="4" name="Rectangle 3"/>
          <p:cNvSpPr/>
          <p:nvPr/>
        </p:nvSpPr>
        <p:spPr>
          <a:xfrm>
            <a:off x="914400" y="4191000"/>
            <a:ext cx="7391400" cy="1905000"/>
          </a:xfrm>
          <a:prstGeom prst="rect">
            <a:avLst/>
          </a:prstGeom>
          <a:solidFill>
            <a:schemeClr val="accent3">
              <a:lumMod val="60000"/>
              <a:lumOff val="4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Take a interview of a local freedom fighter and write down it.</a:t>
            </a:r>
            <a:endParaRPr lang="en-US" sz="3200" b="1" dirty="0">
              <a:solidFill>
                <a:srgbClr val="002060"/>
              </a:solidFill>
              <a:latin typeface="Times New Roman" pitchFamily="18" charset="0"/>
              <a:cs typeface="Times New Roman" pitchFamily="18" charset="0"/>
            </a:endParaRP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2895600" y="2133600"/>
            <a:ext cx="2667000" cy="1524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300969_142672782549986_708389158_n.jpg"/>
          <p:cNvPicPr>
            <a:picLocks noChangeAspect="1"/>
          </p:cNvPicPr>
          <p:nvPr/>
        </p:nvPicPr>
        <p:blipFill>
          <a:blip r:embed="rId3"/>
          <a:stretch>
            <a:fillRect/>
          </a:stretch>
        </p:blipFill>
        <p:spPr>
          <a:xfrm>
            <a:off x="2057400" y="914400"/>
            <a:ext cx="47244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217" name="WordArt 1"/>
          <p:cNvSpPr>
            <a:spLocks noChangeArrowheads="1" noChangeShapeType="1" noTextEdit="1"/>
          </p:cNvSpPr>
          <p:nvPr/>
        </p:nvSpPr>
        <p:spPr bwMode="auto">
          <a:xfrm>
            <a:off x="1752600" y="4267200"/>
            <a:ext cx="5105400"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9217"/>
                                        </p:tgtEl>
                                        <p:attrNameLst>
                                          <p:attrName>style.visibility</p:attrName>
                                        </p:attrNameLst>
                                      </p:cBhvr>
                                      <p:to>
                                        <p:strVal val="visible"/>
                                      </p:to>
                                    </p:set>
                                    <p:anim calcmode="lin" valueType="num">
                                      <p:cBhvr>
                                        <p:cTn id="13" dur="500" fill="hold"/>
                                        <p:tgtEl>
                                          <p:spTgt spid="9217"/>
                                        </p:tgtEl>
                                        <p:attrNameLst>
                                          <p:attrName>ppt_w</p:attrName>
                                        </p:attrNameLst>
                                      </p:cBhvr>
                                      <p:tavLst>
                                        <p:tav tm="0">
                                          <p:val>
                                            <p:fltVal val="0"/>
                                          </p:val>
                                        </p:tav>
                                        <p:tav tm="100000">
                                          <p:val>
                                            <p:strVal val="#ppt_w"/>
                                          </p:val>
                                        </p:tav>
                                      </p:tavLst>
                                    </p:anim>
                                    <p:anim calcmode="lin" valueType="num">
                                      <p:cBhvr>
                                        <p:cTn id="14" dur="500" fill="hold"/>
                                        <p:tgtEl>
                                          <p:spTgt spid="9217"/>
                                        </p:tgtEl>
                                        <p:attrNameLst>
                                          <p:attrName>ppt_h</p:attrName>
                                        </p:attrNameLst>
                                      </p:cBhvr>
                                      <p:tavLst>
                                        <p:tav tm="0">
                                          <p:val>
                                            <p:fltVal val="0"/>
                                          </p:val>
                                        </p:tav>
                                        <p:tav tm="100000">
                                          <p:val>
                                            <p:strVal val="#ppt_h"/>
                                          </p:val>
                                        </p:tav>
                                      </p:tavLst>
                                    </p:anim>
                                    <p:animEffect transition="in" filter="fade">
                                      <p:cBhvr>
                                        <p:cTn id="15"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rved Up Ribbon 1"/>
          <p:cNvSpPr/>
          <p:nvPr/>
        </p:nvSpPr>
        <p:spPr>
          <a:xfrm>
            <a:off x="1524000" y="609600"/>
            <a:ext cx="5867400" cy="1066800"/>
          </a:xfrm>
          <a:prstGeom prst="ellipseRibbon2">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latin typeface="Stencil" pitchFamily="82" charset="0"/>
                <a:cs typeface="Times New Roman" pitchFamily="18" charset="0"/>
              </a:rPr>
              <a:t>IDENTITY</a:t>
            </a:r>
            <a:endParaRPr lang="en-US" sz="4000" dirty="0">
              <a:solidFill>
                <a:srgbClr val="002060"/>
              </a:solidFill>
              <a:latin typeface="Stencil" pitchFamily="82" charset="0"/>
              <a:cs typeface="Times New Roman" pitchFamily="18" charset="0"/>
            </a:endParaRPr>
          </a:p>
        </p:txBody>
      </p:sp>
      <p:sp>
        <p:nvSpPr>
          <p:cNvPr id="6" name="TextBox 5"/>
          <p:cNvSpPr txBox="1"/>
          <p:nvPr/>
        </p:nvSpPr>
        <p:spPr>
          <a:xfrm>
            <a:off x="914400" y="2057400"/>
            <a:ext cx="7086600" cy="1692771"/>
          </a:xfrm>
          <a:prstGeom prst="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3200" dirty="0" smtClean="0">
                <a:latin typeface="Times New Roman" pitchFamily="18" charset="0"/>
                <a:cs typeface="Times New Roman" pitchFamily="18" charset="0"/>
              </a:rPr>
              <a:t>SK. Md. </a:t>
            </a:r>
            <a:r>
              <a:rPr lang="en-US" sz="3200" dirty="0" err="1" smtClean="0">
                <a:latin typeface="Times New Roman" pitchFamily="18" charset="0"/>
                <a:cs typeface="Times New Roman" pitchFamily="18" charset="0"/>
              </a:rPr>
              <a:t>Harunar</a:t>
            </a:r>
            <a:r>
              <a:rPr lang="en-US" sz="3200" dirty="0" smtClean="0">
                <a:latin typeface="Times New Roman" pitchFamily="18" charset="0"/>
                <a:cs typeface="Times New Roman" pitchFamily="18" charset="0"/>
              </a:rPr>
              <a:t> Rashid</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Senior Assist: Teacher</a:t>
            </a:r>
          </a:p>
          <a:p>
            <a:pPr algn="ctr"/>
            <a:r>
              <a:rPr lang="en-US" sz="2400" dirty="0" err="1" smtClean="0">
                <a:latin typeface="Times New Roman" pitchFamily="18" charset="0"/>
                <a:cs typeface="Times New Roman" pitchFamily="18" charset="0"/>
              </a:rPr>
              <a:t>Sonatola</a:t>
            </a:r>
            <a:r>
              <a:rPr lang="en-US" sz="2400" dirty="0" smtClean="0">
                <a:latin typeface="Times New Roman" pitchFamily="18" charset="0"/>
                <a:cs typeface="Times New Roman" pitchFamily="18" charset="0"/>
              </a:rPr>
              <a:t> Model High School,   </a:t>
            </a:r>
          </a:p>
          <a:p>
            <a:pPr algn="ct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Sonatola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Bogra</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 name="TextBox 6"/>
          <p:cNvSpPr txBox="1"/>
          <p:nvPr/>
        </p:nvSpPr>
        <p:spPr>
          <a:xfrm>
            <a:off x="1524000" y="3962400"/>
            <a:ext cx="5715000" cy="1938992"/>
          </a:xfrm>
          <a:prstGeom prst="rect">
            <a:avLst/>
          </a:prstGeom>
          <a:solidFill>
            <a:schemeClr val="accent6">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2400" b="1" dirty="0" smtClean="0">
                <a:latin typeface="Times New Roman" pitchFamily="18" charset="0"/>
                <a:cs typeface="Times New Roman" pitchFamily="18" charset="0"/>
              </a:rPr>
              <a:t>                          Lesson</a:t>
            </a:r>
          </a:p>
          <a:p>
            <a:pPr algn="ctr"/>
            <a:r>
              <a:rPr lang="en-US" sz="2400" b="1" dirty="0" smtClean="0">
                <a:latin typeface="Times New Roman" pitchFamily="18" charset="0"/>
                <a:cs typeface="Times New Roman" pitchFamily="18" charset="0"/>
              </a:rPr>
              <a:t>                           ENGLISH FOR TODAY</a:t>
            </a:r>
          </a:p>
          <a:p>
            <a:pPr algn="ctr"/>
            <a:r>
              <a:rPr lang="en-US" sz="2400" b="1" dirty="0" smtClean="0">
                <a:latin typeface="Times New Roman" pitchFamily="18" charset="0"/>
                <a:cs typeface="Times New Roman" pitchFamily="18" charset="0"/>
              </a:rPr>
              <a:t>                        CLASS : SIX</a:t>
            </a:r>
          </a:p>
          <a:p>
            <a:pPr algn="ctr"/>
            <a:r>
              <a:rPr lang="en-US" sz="2400" b="1" dirty="0" smtClean="0">
                <a:latin typeface="Times New Roman" pitchFamily="18" charset="0"/>
                <a:cs typeface="Times New Roman" pitchFamily="18" charset="0"/>
              </a:rPr>
              <a:t>                       UNIT : LESSON – 26</a:t>
            </a:r>
          </a:p>
          <a:p>
            <a:pPr algn="ctr"/>
            <a:endParaRPr lang="en-US" sz="2400" b="1" dirty="0" smtClean="0">
              <a:latin typeface="Times New Roman" pitchFamily="18" charset="0"/>
              <a:cs typeface="Times New Roman" pitchFamily="18" charset="0"/>
            </a:endParaRPr>
          </a:p>
        </p:txBody>
      </p:sp>
      <p:pic>
        <p:nvPicPr>
          <p:cNvPr id="5" name="Picture 4" descr="Myself.jpg"/>
          <p:cNvPicPr>
            <a:picLocks noChangeAspect="1"/>
          </p:cNvPicPr>
          <p:nvPr/>
        </p:nvPicPr>
        <p:blipFill>
          <a:blip r:embed="rId3"/>
          <a:stretch>
            <a:fillRect/>
          </a:stretch>
        </p:blipFill>
        <p:spPr>
          <a:xfrm>
            <a:off x="1371600" y="2362200"/>
            <a:ext cx="914400" cy="10809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six.jpg"/>
          <p:cNvPicPr>
            <a:picLocks noChangeAspect="1"/>
          </p:cNvPicPr>
          <p:nvPr/>
        </p:nvPicPr>
        <p:blipFill>
          <a:blip r:embed="rId4" cstate="print"/>
          <a:stretch>
            <a:fillRect/>
          </a:stretch>
        </p:blipFill>
        <p:spPr>
          <a:xfrm>
            <a:off x="2057400" y="4267200"/>
            <a:ext cx="914400" cy="1295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0" y="0"/>
            <a:ext cx="9144000" cy="6858000"/>
          </a:xfrm>
          <a:prstGeom prst="rect">
            <a:avLst/>
          </a:prstGeom>
          <a:noFill/>
          <a:ln w="53975" cmpd="thickThi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own Arrow Callout 3"/>
          <p:cNvSpPr/>
          <p:nvPr/>
        </p:nvSpPr>
        <p:spPr>
          <a:xfrm>
            <a:off x="2286000" y="533400"/>
            <a:ext cx="5334000" cy="990600"/>
          </a:xfrm>
          <a:prstGeom prst="downArrowCallout">
            <a:avLst>
              <a:gd name="adj1" fmla="val 25000"/>
              <a:gd name="adj2" fmla="val 23462"/>
              <a:gd name="adj3" fmla="val 25000"/>
              <a:gd name="adj4" fmla="val 64977"/>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Look at the pictures</a:t>
            </a:r>
            <a:endParaRPr lang="en-US" sz="3200" b="1" dirty="0">
              <a:solidFill>
                <a:srgbClr val="002060"/>
              </a:solidFill>
              <a:latin typeface="Times New Roman" pitchFamily="18" charset="0"/>
              <a:cs typeface="Times New Roman" pitchFamily="18" charset="0"/>
            </a:endParaRPr>
          </a:p>
        </p:txBody>
      </p:sp>
      <p:sp>
        <p:nvSpPr>
          <p:cNvPr id="6" name="Rectangle 5"/>
          <p:cNvSpPr/>
          <p:nvPr/>
        </p:nvSpPr>
        <p:spPr>
          <a:xfrm>
            <a:off x="609600" y="5257800"/>
            <a:ext cx="7772400" cy="1066800"/>
          </a:xfrm>
          <a:prstGeom prst="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T: Do you know him? What is he and his name? </a:t>
            </a:r>
            <a:endParaRPr lang="en-US" sz="2800" b="1" dirty="0">
              <a:solidFill>
                <a:srgbClr val="002060"/>
              </a:solidFill>
              <a:latin typeface="Times New Roman" pitchFamily="18" charset="0"/>
              <a:cs typeface="Times New Roman" pitchFamily="18" charset="0"/>
            </a:endParaRPr>
          </a:p>
        </p:txBody>
      </p:sp>
      <p:sp>
        <p:nvSpPr>
          <p:cNvPr id="8" name="Rectangle 7"/>
          <p:cNvSpPr/>
          <p:nvPr/>
        </p:nvSpPr>
        <p:spPr>
          <a:xfrm>
            <a:off x="609600" y="5181600"/>
            <a:ext cx="7772400" cy="1219200"/>
          </a:xfrm>
          <a:prstGeom prst="rect">
            <a:avLst/>
          </a:prstGeom>
          <a:solidFill>
            <a:schemeClr val="accent3">
              <a:lumMod val="60000"/>
              <a:lumOff val="40000"/>
            </a:schemeClr>
          </a:solidFill>
          <a:ln w="3175">
            <a:solidFill>
              <a:schemeClr val="accent3">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S: Yes, I know him. He is </a:t>
            </a:r>
            <a:r>
              <a:rPr lang="en-US" sz="3200" b="1" dirty="0" err="1" smtClean="0">
                <a:solidFill>
                  <a:srgbClr val="002060"/>
                </a:solidFill>
                <a:latin typeface="Times New Roman" pitchFamily="18" charset="0"/>
                <a:cs typeface="Times New Roman" pitchFamily="18" charset="0"/>
              </a:rPr>
              <a:t>Motiur</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Rahman</a:t>
            </a:r>
            <a:r>
              <a:rPr lang="en-US" sz="3200" b="1" dirty="0" smtClean="0">
                <a:solidFill>
                  <a:srgbClr val="002060"/>
                </a:solidFill>
                <a:latin typeface="Times New Roman" pitchFamily="18" charset="0"/>
                <a:cs typeface="Times New Roman" pitchFamily="18" charset="0"/>
              </a:rPr>
              <a:t> ,</a:t>
            </a:r>
          </a:p>
          <a:p>
            <a:pPr algn="ctr"/>
            <a:r>
              <a:rPr lang="en-US" sz="3200" b="1" dirty="0" smtClean="0">
                <a:solidFill>
                  <a:srgbClr val="002060"/>
                </a:solidFill>
                <a:latin typeface="Times New Roman" pitchFamily="18" charset="0"/>
                <a:cs typeface="Times New Roman" pitchFamily="18" charset="0"/>
              </a:rPr>
              <a:t>Our freedom fighter.</a:t>
            </a:r>
            <a:endParaRPr lang="en-US" sz="3200" b="1" dirty="0">
              <a:solidFill>
                <a:srgbClr val="002060"/>
              </a:solidFill>
              <a:latin typeface="Times New Roman" pitchFamily="18" charset="0"/>
              <a:cs typeface="Times New Roman" pitchFamily="18" charset="0"/>
            </a:endParaRPr>
          </a:p>
        </p:txBody>
      </p:sp>
      <p:pic>
        <p:nvPicPr>
          <p:cNvPr id="9" name="Picture 8" descr="ftm.jpg"/>
          <p:cNvPicPr>
            <a:picLocks noChangeAspect="1"/>
          </p:cNvPicPr>
          <p:nvPr/>
        </p:nvPicPr>
        <p:blipFill>
          <a:blip r:embed="rId3"/>
          <a:stretch>
            <a:fillRect/>
          </a:stretch>
        </p:blipFill>
        <p:spPr>
          <a:xfrm>
            <a:off x="3200400" y="1676400"/>
            <a:ext cx="3581400" cy="3352800"/>
          </a:xfrm>
          <a:prstGeom prst="rect">
            <a:avLst/>
          </a:prstGeom>
        </p:spPr>
      </p:pic>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Right)">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own Arrow Callout 3"/>
          <p:cNvSpPr/>
          <p:nvPr/>
        </p:nvSpPr>
        <p:spPr>
          <a:xfrm>
            <a:off x="1752600" y="457200"/>
            <a:ext cx="5334000" cy="990600"/>
          </a:xfrm>
          <a:prstGeom prst="downArrowCallout">
            <a:avLst>
              <a:gd name="adj1" fmla="val 25000"/>
              <a:gd name="adj2" fmla="val 23462"/>
              <a:gd name="adj3" fmla="val 25000"/>
              <a:gd name="adj4" fmla="val 64977"/>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Look at the pictures</a:t>
            </a:r>
            <a:endParaRPr lang="en-US" sz="3200" b="1" dirty="0">
              <a:solidFill>
                <a:srgbClr val="002060"/>
              </a:solidFill>
              <a:latin typeface="Times New Roman" pitchFamily="18" charset="0"/>
              <a:cs typeface="Times New Roman" pitchFamily="18" charset="0"/>
            </a:endParaRPr>
          </a:p>
        </p:txBody>
      </p:sp>
      <p:sp>
        <p:nvSpPr>
          <p:cNvPr id="6" name="Rectangle 5"/>
          <p:cNvSpPr/>
          <p:nvPr/>
        </p:nvSpPr>
        <p:spPr>
          <a:xfrm>
            <a:off x="990600" y="5257800"/>
            <a:ext cx="7391400" cy="1066800"/>
          </a:xfrm>
          <a:prstGeom prst="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Times New Roman" pitchFamily="18" charset="0"/>
                <a:cs typeface="Times New Roman" pitchFamily="18" charset="0"/>
              </a:rPr>
              <a:t>T: Do you know him? What is he and his name? </a:t>
            </a:r>
            <a:endParaRPr lang="en-US" sz="2800" dirty="0">
              <a:solidFill>
                <a:srgbClr val="002060"/>
              </a:solidFill>
              <a:latin typeface="Times New Roman" pitchFamily="18" charset="0"/>
              <a:cs typeface="Times New Roman" pitchFamily="18" charset="0"/>
            </a:endParaRPr>
          </a:p>
        </p:txBody>
      </p:sp>
      <p:sp>
        <p:nvSpPr>
          <p:cNvPr id="8" name="Rectangle 7"/>
          <p:cNvSpPr/>
          <p:nvPr/>
        </p:nvSpPr>
        <p:spPr>
          <a:xfrm>
            <a:off x="1066800" y="5257800"/>
            <a:ext cx="7772400" cy="1066800"/>
          </a:xfrm>
          <a:prstGeom prst="rect">
            <a:avLst/>
          </a:prstGeom>
          <a:solidFill>
            <a:schemeClr val="accent3">
              <a:lumMod val="60000"/>
              <a:lumOff val="40000"/>
            </a:schemeClr>
          </a:solidFill>
          <a:ln w="3175">
            <a:solidFill>
              <a:schemeClr val="accent3">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S: Sir, excuse me, he may be a singer but I don’t know his name.</a:t>
            </a:r>
            <a:endParaRPr lang="en-US" sz="3200" b="1" dirty="0">
              <a:solidFill>
                <a:srgbClr val="002060"/>
              </a:solidFill>
              <a:latin typeface="Times New Roman" pitchFamily="18" charset="0"/>
              <a:cs typeface="Times New Roman" pitchFamily="18" charset="0"/>
            </a:endParaRPr>
          </a:p>
        </p:txBody>
      </p:sp>
      <p:pic>
        <p:nvPicPr>
          <p:cNvPr id="7" name="Picture 6" descr="fakir alomgir.jpg"/>
          <p:cNvPicPr>
            <a:picLocks noChangeAspect="1"/>
          </p:cNvPicPr>
          <p:nvPr/>
        </p:nvPicPr>
        <p:blipFill>
          <a:blip r:embed="rId2"/>
          <a:stretch>
            <a:fillRect/>
          </a:stretch>
        </p:blipFill>
        <p:spPr>
          <a:xfrm>
            <a:off x="2209800" y="1600200"/>
            <a:ext cx="4343400" cy="3124200"/>
          </a:xfrm>
          <a:prstGeom prst="rect">
            <a:avLst/>
          </a:prstGeom>
        </p:spPr>
      </p:pic>
      <p:sp>
        <p:nvSpPr>
          <p:cNvPr id="9" name="Rectangle 8"/>
          <p:cNvSpPr/>
          <p:nvPr/>
        </p:nvSpPr>
        <p:spPr>
          <a:xfrm>
            <a:off x="381000" y="5029200"/>
            <a:ext cx="8534400" cy="1524000"/>
          </a:xfrm>
          <a:prstGeom prst="rect">
            <a:avLst/>
          </a:prstGeom>
          <a:solidFill>
            <a:schemeClr val="accent3">
              <a:lumMod val="60000"/>
              <a:lumOff val="40000"/>
            </a:schemeClr>
          </a:solidFill>
          <a:ln w="3175">
            <a:solidFill>
              <a:schemeClr val="accent3">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002060"/>
              </a:solidFill>
              <a:latin typeface="Times New Roman" pitchFamily="18" charset="0"/>
              <a:cs typeface="Times New Roman" pitchFamily="18" charset="0"/>
            </a:endParaRPr>
          </a:p>
          <a:p>
            <a:pPr algn="ctr"/>
            <a:r>
              <a:rPr lang="en-US" sz="3200" b="1" dirty="0" smtClean="0">
                <a:solidFill>
                  <a:srgbClr val="002060"/>
                </a:solidFill>
                <a:latin typeface="Times New Roman" pitchFamily="18" charset="0"/>
                <a:cs typeface="Times New Roman" pitchFamily="18" charset="0"/>
              </a:rPr>
              <a:t>T: Ok. His name is Fakir </a:t>
            </a:r>
            <a:r>
              <a:rPr lang="en-US" sz="3200" b="1" dirty="0" err="1" smtClean="0">
                <a:solidFill>
                  <a:srgbClr val="002060"/>
                </a:solidFill>
                <a:latin typeface="Times New Roman" pitchFamily="18" charset="0"/>
                <a:cs typeface="Times New Roman" pitchFamily="18" charset="0"/>
              </a:rPr>
              <a:t>Alamgir</a:t>
            </a:r>
            <a:r>
              <a:rPr lang="en-US" sz="3200" b="1" dirty="0" smtClean="0">
                <a:solidFill>
                  <a:srgbClr val="002060"/>
                </a:solidFill>
                <a:latin typeface="Times New Roman" pitchFamily="18" charset="0"/>
                <a:cs typeface="Times New Roman" pitchFamily="18" charset="0"/>
              </a:rPr>
              <a:t>, a Bangladeshi famous singer and freedom fighter .</a:t>
            </a:r>
            <a:endParaRPr lang="en-US" sz="3200" b="1" dirty="0">
              <a:solidFill>
                <a:srgbClr val="002060"/>
              </a:solidFill>
              <a:latin typeface="Times New Roman" pitchFamily="18" charset="0"/>
              <a:cs typeface="Times New Roman" pitchFamily="18" charset="0"/>
            </a:endParaRPr>
          </a:p>
        </p:txBody>
      </p:sp>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Right)">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Right)">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own Arrow Callout 3"/>
          <p:cNvSpPr/>
          <p:nvPr/>
        </p:nvSpPr>
        <p:spPr>
          <a:xfrm>
            <a:off x="2286000" y="533400"/>
            <a:ext cx="5334000" cy="990600"/>
          </a:xfrm>
          <a:prstGeom prst="downArrowCallout">
            <a:avLst>
              <a:gd name="adj1" fmla="val 25000"/>
              <a:gd name="adj2" fmla="val 23462"/>
              <a:gd name="adj3" fmla="val 25000"/>
              <a:gd name="adj4" fmla="val 64977"/>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Look at the pictures</a:t>
            </a:r>
            <a:endParaRPr lang="en-US" sz="3200" b="1" dirty="0">
              <a:solidFill>
                <a:srgbClr val="002060"/>
              </a:solidFill>
              <a:latin typeface="Times New Roman" pitchFamily="18" charset="0"/>
              <a:cs typeface="Times New Roman" pitchFamily="18" charset="0"/>
            </a:endParaRPr>
          </a:p>
        </p:txBody>
      </p:sp>
      <p:sp>
        <p:nvSpPr>
          <p:cNvPr id="6" name="Rectangle 5"/>
          <p:cNvSpPr/>
          <p:nvPr/>
        </p:nvSpPr>
        <p:spPr>
          <a:xfrm>
            <a:off x="838200" y="5181600"/>
            <a:ext cx="7620000" cy="1066800"/>
          </a:xfrm>
          <a:prstGeom prst="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T: Do you know him? What is he and his name? </a:t>
            </a:r>
            <a:endParaRPr lang="en-US" sz="2800" b="1" dirty="0">
              <a:solidFill>
                <a:srgbClr val="002060"/>
              </a:solidFill>
              <a:latin typeface="Times New Roman" pitchFamily="18" charset="0"/>
              <a:cs typeface="Times New Roman" pitchFamily="18" charset="0"/>
            </a:endParaRPr>
          </a:p>
        </p:txBody>
      </p:sp>
      <p:sp>
        <p:nvSpPr>
          <p:cNvPr id="8" name="Rectangle 7"/>
          <p:cNvSpPr/>
          <p:nvPr/>
        </p:nvSpPr>
        <p:spPr>
          <a:xfrm>
            <a:off x="838200" y="5181600"/>
            <a:ext cx="7772400" cy="1066800"/>
          </a:xfrm>
          <a:prstGeom prst="rect">
            <a:avLst/>
          </a:prstGeom>
          <a:solidFill>
            <a:schemeClr val="accent3">
              <a:lumMod val="60000"/>
              <a:lumOff val="40000"/>
            </a:schemeClr>
          </a:solidFill>
          <a:ln w="3175">
            <a:solidFill>
              <a:schemeClr val="accent3">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S: Excuse me sir. We don’t know him.                                     Please , say about him.</a:t>
            </a:r>
            <a:endParaRPr lang="en-US" sz="3200" b="1" dirty="0">
              <a:solidFill>
                <a:srgbClr val="002060"/>
              </a:solidFill>
              <a:latin typeface="Times New Roman" pitchFamily="18" charset="0"/>
              <a:cs typeface="Times New Roman" pitchFamily="18" charset="0"/>
            </a:endParaRPr>
          </a:p>
        </p:txBody>
      </p:sp>
      <p:pic>
        <p:nvPicPr>
          <p:cNvPr id="9" name="Picture 8" descr="g.Harison.jpg"/>
          <p:cNvPicPr>
            <a:picLocks noChangeAspect="1"/>
          </p:cNvPicPr>
          <p:nvPr/>
        </p:nvPicPr>
        <p:blipFill>
          <a:blip r:embed="rId2"/>
          <a:stretch>
            <a:fillRect/>
          </a:stretch>
        </p:blipFill>
        <p:spPr>
          <a:xfrm>
            <a:off x="2895600" y="1600200"/>
            <a:ext cx="4038600" cy="3276600"/>
          </a:xfrm>
          <a:prstGeom prst="rect">
            <a:avLst/>
          </a:prstGeom>
        </p:spPr>
      </p:pic>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Right)">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 Diagonal Corner Rectangle 2"/>
          <p:cNvSpPr/>
          <p:nvPr/>
        </p:nvSpPr>
        <p:spPr>
          <a:xfrm>
            <a:off x="381000" y="3581400"/>
            <a:ext cx="8229600" cy="2895600"/>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His name is </a:t>
            </a:r>
            <a:r>
              <a:rPr lang="en-US" sz="3200" b="1" i="1" dirty="0" smtClean="0">
                <a:solidFill>
                  <a:srgbClr val="002060"/>
                </a:solidFill>
                <a:latin typeface="Times New Roman" pitchFamily="18" charset="0"/>
                <a:cs typeface="Times New Roman" pitchFamily="18" charset="0"/>
              </a:rPr>
              <a:t>George Harrison</a:t>
            </a:r>
            <a:r>
              <a:rPr lang="en-US" sz="2400" b="1" dirty="0" smtClean="0">
                <a:solidFill>
                  <a:srgbClr val="002060"/>
                </a:solidFill>
                <a:latin typeface="Times New Roman" pitchFamily="18" charset="0"/>
                <a:cs typeface="Times New Roman" pitchFamily="18" charset="0"/>
              </a:rPr>
              <a:t>. He is a famous singer and humanist  from England . He helped us during our Liberation War of 1971 by  </a:t>
            </a:r>
            <a:r>
              <a:rPr lang="en-US" sz="2400" b="1" dirty="0" err="1" smtClean="0">
                <a:solidFill>
                  <a:srgbClr val="002060"/>
                </a:solidFill>
                <a:latin typeface="Times New Roman" pitchFamily="18" charset="0"/>
                <a:cs typeface="Times New Roman" pitchFamily="18" charset="0"/>
              </a:rPr>
              <a:t>organising</a:t>
            </a:r>
            <a:r>
              <a:rPr lang="en-US" sz="2400" b="1" dirty="0" smtClean="0">
                <a:solidFill>
                  <a:srgbClr val="002060"/>
                </a:solidFill>
                <a:latin typeface="Times New Roman" pitchFamily="18" charset="0"/>
                <a:cs typeface="Times New Roman" pitchFamily="18" charset="0"/>
              </a:rPr>
              <a:t> </a:t>
            </a:r>
            <a:r>
              <a:rPr lang="en-US" sz="3200" b="1" i="1" dirty="0" smtClean="0">
                <a:solidFill>
                  <a:srgbClr val="002060"/>
                </a:solidFill>
                <a:latin typeface="Times New Roman" pitchFamily="18" charset="0"/>
                <a:cs typeface="Times New Roman" pitchFamily="18" charset="0"/>
              </a:rPr>
              <a:t>The concert for </a:t>
            </a:r>
            <a:r>
              <a:rPr lang="en-US" sz="3200" b="1" i="1" dirty="0" err="1" smtClean="0">
                <a:solidFill>
                  <a:srgbClr val="002060"/>
                </a:solidFill>
                <a:latin typeface="Times New Roman" pitchFamily="18" charset="0"/>
                <a:cs typeface="Times New Roman" pitchFamily="18" charset="0"/>
              </a:rPr>
              <a:t>Banglsdesh</a:t>
            </a:r>
            <a:r>
              <a:rPr lang="en-US" sz="2400" b="1" dirty="0" smtClean="0">
                <a:solidFill>
                  <a:srgbClr val="002060"/>
                </a:solidFill>
                <a:latin typeface="Times New Roman" pitchFamily="18" charset="0"/>
                <a:cs typeface="Times New Roman" pitchFamily="18" charset="0"/>
              </a:rPr>
              <a:t> to make the world aware of the sufferings of Bangladesh during our liberation war. So he is also a freedom fighter of Bangladesh.</a:t>
            </a:r>
            <a:endParaRPr lang="en-US" sz="2400" b="1" dirty="0">
              <a:solidFill>
                <a:srgbClr val="002060"/>
              </a:solidFill>
              <a:latin typeface="Times New Roman" pitchFamily="18" charset="0"/>
              <a:cs typeface="Times New Roman" pitchFamily="18" charset="0"/>
            </a:endParaRPr>
          </a:p>
        </p:txBody>
      </p:sp>
      <p:pic>
        <p:nvPicPr>
          <p:cNvPr id="4" name="Picture 3" descr="g.Harison.jpg"/>
          <p:cNvPicPr>
            <a:picLocks noChangeAspect="1"/>
          </p:cNvPicPr>
          <p:nvPr/>
        </p:nvPicPr>
        <p:blipFill>
          <a:blip r:embed="rId2"/>
          <a:stretch>
            <a:fillRect/>
          </a:stretch>
        </p:blipFill>
        <p:spPr>
          <a:xfrm>
            <a:off x="2667000" y="533400"/>
            <a:ext cx="4038600" cy="2895600"/>
          </a:xfrm>
          <a:prstGeom prst="rect">
            <a:avLst/>
          </a:prstGeom>
        </p:spPr>
      </p:pic>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wn Arrow Callout 1"/>
          <p:cNvSpPr/>
          <p:nvPr/>
        </p:nvSpPr>
        <p:spPr>
          <a:xfrm>
            <a:off x="2133600" y="914400"/>
            <a:ext cx="4800600" cy="1524000"/>
          </a:xfrm>
          <a:prstGeom prst="downArrowCallou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itchFamily="18" charset="0"/>
                <a:cs typeface="Times New Roman" pitchFamily="18" charset="0"/>
              </a:rPr>
              <a:t>Let’s enjoy the concert</a:t>
            </a:r>
            <a:endParaRPr lang="en-US" sz="3600" b="1" dirty="0">
              <a:solidFill>
                <a:srgbClr val="002060"/>
              </a:solidFill>
              <a:latin typeface="Times New Roman" pitchFamily="18" charset="0"/>
              <a:cs typeface="Times New Roman" pitchFamily="18" charset="0"/>
            </a:endParaRPr>
          </a:p>
        </p:txBody>
      </p:sp>
      <p:graphicFrame>
        <p:nvGraphicFramePr>
          <p:cNvPr id="3" name="Object 2">
            <a:hlinkClick r:id="" action="ppaction://ole?verb=0"/>
          </p:cNvPr>
          <p:cNvGraphicFramePr>
            <a:graphicFrameLocks noChangeAspect="1"/>
          </p:cNvGraphicFramePr>
          <p:nvPr/>
        </p:nvGraphicFramePr>
        <p:xfrm>
          <a:off x="2895600" y="2590800"/>
          <a:ext cx="3429000" cy="1905000"/>
        </p:xfrm>
        <a:graphic>
          <a:graphicData uri="http://schemas.openxmlformats.org/presentationml/2006/ole">
            <mc:AlternateContent xmlns:mc="http://schemas.openxmlformats.org/markup-compatibility/2006">
              <mc:Choice xmlns:v="urn:schemas-microsoft-com:vml" Requires="v">
                <p:oleObj spid="_x0000_s1036" name="Package" showAsIcon="1" r:id="rId3" imgW="914400" imgH="771525" progId="Package">
                  <p:embed/>
                </p:oleObj>
              </mc:Choice>
              <mc:Fallback>
                <p:oleObj name="Package" showAsIcon="1" r:id="rId3" imgW="914400" imgH="771525" progId="Package">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590800"/>
                        <a:ext cx="3429000"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905000" y="4648200"/>
            <a:ext cx="5791200" cy="584775"/>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The concert for Bangladesh.</a:t>
            </a:r>
            <a:endParaRPr lang="en-US" sz="3200" b="1" dirty="0">
              <a:latin typeface="Times New Roman" pitchFamily="18" charset="0"/>
              <a:cs typeface="Times New Roman" pitchFamily="18" charset="0"/>
            </a:endParaRP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57200" y="4876800"/>
            <a:ext cx="8077200" cy="1524000"/>
          </a:xfrm>
          <a:prstGeom prst="rect">
            <a:avLst/>
          </a:prstGeom>
          <a:solidFill>
            <a:schemeClr val="accent3">
              <a:lumMod val="60000"/>
              <a:lumOff val="4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70C0"/>
                </a:solidFill>
                <a:latin typeface="Times New Roman" pitchFamily="18" charset="0"/>
                <a:cs typeface="Times New Roman" pitchFamily="18" charset="0"/>
              </a:rPr>
              <a:t>So today we`ll discuss </a:t>
            </a:r>
            <a:r>
              <a:rPr lang="en-US" sz="3200" b="1" dirty="0">
                <a:solidFill>
                  <a:srgbClr val="0070C0"/>
                </a:solidFill>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about</a:t>
            </a:r>
          </a:p>
          <a:p>
            <a:pPr algn="ctr"/>
            <a:r>
              <a:rPr lang="en-US" sz="4000" b="1" dirty="0" smtClean="0">
                <a:solidFill>
                  <a:srgbClr val="002060"/>
                </a:solidFill>
                <a:latin typeface="Elephant" pitchFamily="18" charset="0"/>
                <a:cs typeface="Times New Roman" pitchFamily="18" charset="0"/>
              </a:rPr>
              <a:t>The Concert for Bangladesh</a:t>
            </a:r>
            <a:endParaRPr lang="en-US" sz="4000" b="1" dirty="0" smtClean="0">
              <a:latin typeface="Elephant" pitchFamily="18" charset="0"/>
              <a:cs typeface="Times New Roman" pitchFamily="18" charset="0"/>
            </a:endParaRPr>
          </a:p>
        </p:txBody>
      </p:sp>
      <p:sp>
        <p:nvSpPr>
          <p:cNvPr id="9" name="Rectangle 8"/>
          <p:cNvSpPr/>
          <p:nvPr/>
        </p:nvSpPr>
        <p:spPr>
          <a:xfrm>
            <a:off x="2209800" y="533400"/>
            <a:ext cx="4876800" cy="685800"/>
          </a:xfrm>
          <a:prstGeom prst="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LESSON DECLARATION</a:t>
            </a:r>
            <a:endParaRPr lang="en-US" sz="2800" b="1" dirty="0">
              <a:solidFill>
                <a:srgbClr val="002060"/>
              </a:solidFill>
              <a:latin typeface="Times New Roman" pitchFamily="18" charset="0"/>
              <a:cs typeface="Times New Roman" pitchFamily="18" charset="0"/>
            </a:endParaRPr>
          </a:p>
        </p:txBody>
      </p:sp>
      <p:pic>
        <p:nvPicPr>
          <p:cNvPr id="10" name="Picture 9" descr="bd2.jpg"/>
          <p:cNvPicPr>
            <a:picLocks noChangeAspect="1"/>
          </p:cNvPicPr>
          <p:nvPr/>
        </p:nvPicPr>
        <p:blipFill>
          <a:blip r:embed="rId2"/>
          <a:stretch>
            <a:fillRect/>
          </a:stretch>
        </p:blipFill>
        <p:spPr>
          <a:xfrm>
            <a:off x="4953000" y="1371600"/>
            <a:ext cx="2828925" cy="3276600"/>
          </a:xfrm>
          <a:prstGeom prst="rect">
            <a:avLst/>
          </a:prstGeom>
        </p:spPr>
      </p:pic>
      <p:pic>
        <p:nvPicPr>
          <p:cNvPr id="7" name="Picture 6" descr="g.Harison.jpg"/>
          <p:cNvPicPr>
            <a:picLocks noChangeAspect="1"/>
          </p:cNvPicPr>
          <p:nvPr/>
        </p:nvPicPr>
        <p:blipFill>
          <a:blip r:embed="rId3"/>
          <a:stretch>
            <a:fillRect/>
          </a:stretch>
        </p:blipFill>
        <p:spPr>
          <a:xfrm>
            <a:off x="1524000" y="1371600"/>
            <a:ext cx="3200400" cy="3276600"/>
          </a:xfrm>
          <a:prstGeom prst="rect">
            <a:avLst/>
          </a:prstGeom>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2951</TotalTime>
  <Words>585</Words>
  <Application>Microsoft Office PowerPoint</Application>
  <PresentationFormat>On-screen Show (4:3)</PresentationFormat>
  <Paragraphs>99</Paragraphs>
  <Slides>19</Slides>
  <Notes>8</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Elephant</vt:lpstr>
      <vt:lpstr>Impact</vt:lpstr>
      <vt:lpstr>Stencil</vt:lpstr>
      <vt:lpstr>Times New Roman</vt:lpstr>
      <vt:lpstr>Wingdings</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Sonatola Model HS</dc:creator>
  <cp:lastModifiedBy>MR.HARUN</cp:lastModifiedBy>
  <cp:revision>344</cp:revision>
  <dcterms:created xsi:type="dcterms:W3CDTF">2006-08-16T00:00:00Z</dcterms:created>
  <dcterms:modified xsi:type="dcterms:W3CDTF">2015-06-25T07:29:03Z</dcterms:modified>
</cp:coreProperties>
</file>